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3"/>
    <p:sldId id="259" r:id="rId4"/>
    <p:sldId id="261" r:id="rId5"/>
    <p:sldId id="262" r:id="rId6"/>
    <p:sldId id="287" r:id="rId8"/>
    <p:sldId id="280" r:id="rId9"/>
    <p:sldId id="288" r:id="rId10"/>
    <p:sldId id="290" r:id="rId11"/>
    <p:sldId id="289" r:id="rId12"/>
    <p:sldId id="292" r:id="rId13"/>
    <p:sldId id="291" r:id="rId14"/>
    <p:sldId id="295" r:id="rId15"/>
    <p:sldId id="294" r:id="rId16"/>
    <p:sldId id="296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76" r:id="rId25"/>
    <p:sldId id="377" r:id="rId26"/>
    <p:sldId id="380" r:id="rId27"/>
    <p:sldId id="381" r:id="rId28"/>
    <p:sldId id="378" r:id="rId29"/>
    <p:sldId id="379" r:id="rId30"/>
    <p:sldId id="301" r:id="rId31"/>
    <p:sldId id="297" r:id="rId32"/>
    <p:sldId id="340" r:id="rId33"/>
    <p:sldId id="347" r:id="rId34"/>
    <p:sldId id="346" r:id="rId35"/>
    <p:sldId id="308" r:id="rId36"/>
    <p:sldId id="382" r:id="rId37"/>
    <p:sldId id="307" r:id="rId38"/>
    <p:sldId id="306" r:id="rId39"/>
    <p:sldId id="311" r:id="rId40"/>
    <p:sldId id="272" r:id="rId41"/>
  </p:sldIdLst>
  <p:sldSz cx="9144000" cy="51435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7C8C9"/>
    <a:srgbClr val="B1B6BA"/>
    <a:srgbClr val="F8F8F1"/>
    <a:srgbClr val="F9F9F9"/>
    <a:srgbClr val="F8F8F8"/>
    <a:srgbClr val="215EBB"/>
    <a:srgbClr val="A5E2E2"/>
    <a:srgbClr val="8CD9D8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5"/>
    <p:restoredTop sz="94569"/>
  </p:normalViewPr>
  <p:slideViewPr>
    <p:cSldViewPr snapToGrid="0" snapToObjects="1">
      <p:cViewPr varScale="1">
        <p:scale>
          <a:sx n="98" d="100"/>
          <a:sy n="98" d="100"/>
        </p:scale>
        <p:origin x="360" y="51"/>
      </p:cViewPr>
      <p:guideLst>
        <p:guide orient="horz" pos="1620"/>
        <p:guide pos="28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2E368-C382-F640-A44C-DB7F70A7B7C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0D1F1-B31D-7745-A4A2-F9B1AA4FA4F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12</a:t>
            </a:r>
            <a:r>
              <a:rPr lang="zh-CN" altLang="en-US"/>
              <a:t>家省直单位，其他全部下方到地市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中南大学湘雅医院、中南大学湘雅二医院、中南大学湘雅 三医院、中南大学湘雅口腔医院、湖南省人民医院、湖南省妇幼 保健院、湖南省脑科医院、湖南省肿瘤医院、湖南省儿童医院、 湖南省职业病防治院、湖南省胸科医院、湖南省地矿医院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机构账号比医疗机构注册的量少，为什么？</a:t>
            </a:r>
            <a:endParaRPr lang="zh-CN" altLang="en-US"/>
          </a:p>
          <a:p>
            <a:r>
              <a:rPr lang="zh-CN" altLang="en-US"/>
              <a:t>机构账号缺失怎么处理？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医师信息缺失？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5" name="图片 4" descr="资源 5@2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807"/>
            <a:ext cx="9144000" cy="1626819"/>
          </a:xfrm>
          <a:prstGeom prst="rect">
            <a:avLst/>
          </a:prstGeom>
        </p:spPr>
      </p:pic>
      <p:pic>
        <p:nvPicPr>
          <p:cNvPr id="17" name="图片 16" descr="资源 21@4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2394585" y="1282700"/>
            <a:ext cx="459740" cy="218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2" name="图片 1" descr="资源 9@4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030"/>
            <a:ext cx="9156700" cy="1398870"/>
          </a:xfrm>
          <a:prstGeom prst="rect">
            <a:avLst/>
          </a:prstGeom>
        </p:spPr>
      </p:pic>
      <p:pic>
        <p:nvPicPr>
          <p:cNvPr id="10" name="图片 9" descr="资源 18@2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22" y="1670647"/>
            <a:ext cx="3310540" cy="1522849"/>
          </a:xfrm>
          <a:prstGeom prst="rect">
            <a:avLst/>
          </a:prstGeom>
        </p:spPr>
      </p:pic>
      <p:sp>
        <p:nvSpPr>
          <p:cNvPr id="11" name="副标题 2"/>
          <p:cNvSpPr txBox="1"/>
          <p:nvPr userDrawn="1"/>
        </p:nvSpPr>
        <p:spPr>
          <a:xfrm>
            <a:off x="1106412" y="1918461"/>
            <a:ext cx="6858000" cy="91542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zh-CN" altLang="en-US" sz="6600" b="1" kern="4700" spc="450" dirty="0">
              <a:solidFill>
                <a:srgbClr val="30CFC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.png"/><Relationship Id="rId10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2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7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@4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618" y="411086"/>
            <a:ext cx="3936146" cy="432062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741930" y="4363720"/>
            <a:ext cx="1938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zh-CN" b="1" dirty="0">
                <a:solidFill>
                  <a:schemeClr val="accent4"/>
                </a:solidFill>
                <a:latin typeface="+mn-ea"/>
                <a:ea typeface="Alibaba PuHuiTi Bold"/>
                <a:cs typeface="+mn-ea"/>
              </a:rPr>
              <a:t>2021年5月</a:t>
            </a:r>
            <a:endParaRPr kumimoji="1" lang="zh-CN" altLang="zh-CN" b="1" dirty="0">
              <a:solidFill>
                <a:schemeClr val="accent4"/>
              </a:solidFill>
              <a:latin typeface="+mn-ea"/>
              <a:ea typeface="Alibaba PuHuiTi Bold"/>
              <a:cs typeface="+mn-ea"/>
            </a:endParaRPr>
          </a:p>
        </p:txBody>
      </p:sp>
      <p:pic>
        <p:nvPicPr>
          <p:cNvPr id="14" name="图片 13" descr="医师服务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747" y="272538"/>
            <a:ext cx="1312204" cy="287998"/>
          </a:xfrm>
          <a:prstGeom prst="rect">
            <a:avLst/>
          </a:prstGeom>
        </p:spPr>
      </p:pic>
      <p:sp>
        <p:nvSpPr>
          <p:cNvPr id="17" name="标题 1"/>
          <p:cNvSpPr txBox="1"/>
          <p:nvPr/>
        </p:nvSpPr>
        <p:spPr>
          <a:xfrm>
            <a:off x="895350" y="1681480"/>
            <a:ext cx="6109970" cy="1520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4"/>
                </a:solidFill>
                <a:sym typeface="+mn-ea"/>
              </a:rPr>
              <a:t>医师定期考核信息登记管理系统</a:t>
            </a:r>
            <a:endParaRPr lang="zh-CN" altLang="en-US" sz="2800" b="1" dirty="0">
              <a:solidFill>
                <a:schemeClr val="accent4"/>
              </a:solidFill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4"/>
                </a:solidFill>
                <a:sym typeface="+mn-ea"/>
              </a:rPr>
              <a:t>操作介绍</a:t>
            </a:r>
            <a:endParaRPr lang="zh-CN" altLang="en-US" sz="2800" b="1" dirty="0">
              <a:solidFill>
                <a:schemeClr val="accent4"/>
              </a:solidFill>
              <a:sym typeface="+mn-ea"/>
            </a:endParaRPr>
          </a:p>
        </p:txBody>
      </p:sp>
      <p:pic>
        <p:nvPicPr>
          <p:cNvPr id="4" name="图片 3" descr="中国医师协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20" y="133350"/>
            <a:ext cx="718820" cy="709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5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1581"/>
            <a:ext cx="9144000" cy="1626819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3003258" y="619646"/>
            <a:ext cx="3203058" cy="889078"/>
            <a:chOff x="3003258" y="619646"/>
            <a:chExt cx="3203058" cy="889078"/>
          </a:xfrm>
        </p:grpSpPr>
        <p:pic>
          <p:nvPicPr>
            <p:cNvPr id="4" name="图片 3" descr="资源 18@2x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1024" y="619646"/>
              <a:ext cx="1932778" cy="889078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003258" y="761385"/>
              <a:ext cx="255405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3200" dirty="0">
                  <a:solidFill>
                    <a:srgbClr val="1AC7C6"/>
                  </a:solidFill>
                </a:rPr>
                <a:t>CONTENTS</a:t>
              </a:r>
              <a:endParaRPr kumimoji="1" lang="zh-CN" altLang="en-US" sz="3200" b="1" dirty="0">
                <a:solidFill>
                  <a:srgbClr val="1AC7C6"/>
                </a:solidFill>
                <a:latin typeface="Abadi MT Condensed Extra Bold"/>
                <a:cs typeface="Abadi MT Condensed Extra Bold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310693" y="780324"/>
              <a:ext cx="8956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solidFill>
                    <a:srgbClr val="1B1D42"/>
                  </a:solidFill>
                  <a:latin typeface="Alibaba PuHuiTi Bold"/>
                  <a:ea typeface="Alibaba PuHuiTi Bold"/>
                  <a:cs typeface="Alibaba PuHuiTi Bold"/>
                </a:rPr>
                <a:t>目录</a:t>
              </a:r>
              <a:endParaRPr kumimoji="1" lang="zh-CN" altLang="en-US" sz="2800" dirty="0">
                <a:solidFill>
                  <a:srgbClr val="1B1D42"/>
                </a:solidFill>
                <a:latin typeface="Alibaba PuHuiTi Bold"/>
                <a:ea typeface="Alibaba PuHuiTi Bold"/>
                <a:cs typeface="Alibaba PuHuiTi Bold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9644" y="1606409"/>
            <a:ext cx="8978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0" b="1" dirty="0">
                <a:solidFill>
                  <a:srgbClr val="A5E2E2"/>
                </a:solidFill>
                <a:latin typeface="Arial" panose="020B0604020202090204"/>
                <a:ea typeface="Alibaba PuHuiTi Heavy"/>
                <a:cs typeface="Arial" panose="020B0604020202090204"/>
              </a:rPr>
              <a:t>1</a:t>
            </a:r>
            <a:endParaRPr kumimoji="1" lang="zh-CN" altLang="en-US" sz="10000" b="1" dirty="0">
              <a:solidFill>
                <a:srgbClr val="A5E2E2"/>
              </a:solidFill>
              <a:latin typeface="Arial" panose="020B0604020202090204"/>
              <a:ea typeface="Alibaba PuHuiTi Heavy"/>
              <a:cs typeface="Arial" panose="020B0604020202090204"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3598959" y="1600059"/>
            <a:ext cx="1538748" cy="1631216"/>
            <a:chOff x="3636424" y="1606409"/>
            <a:chExt cx="1538748" cy="1631216"/>
          </a:xfrm>
        </p:grpSpPr>
        <p:sp>
          <p:nvSpPr>
            <p:cNvPr id="11" name="文本框 10"/>
            <p:cNvSpPr txBox="1"/>
            <p:nvPr/>
          </p:nvSpPr>
          <p:spPr>
            <a:xfrm>
              <a:off x="3636424" y="1606409"/>
              <a:ext cx="897877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0" b="1" dirty="0">
                  <a:solidFill>
                    <a:srgbClr val="A5E2E2"/>
                  </a:solidFill>
                  <a:latin typeface="Arial" panose="020B0604020202090204"/>
                  <a:ea typeface="Alibaba PuHuiTi Heavy"/>
                  <a:cs typeface="Arial" panose="020B0604020202090204"/>
                </a:rPr>
                <a:t>2</a:t>
              </a:r>
              <a:endParaRPr kumimoji="1" lang="zh-CN" altLang="en-US" sz="10000" b="1" dirty="0">
                <a:solidFill>
                  <a:srgbClr val="A5E2E2"/>
                </a:solidFill>
                <a:latin typeface="Arial" panose="020B0604020202090204"/>
                <a:ea typeface="Alibaba PuHuiTi Heavy"/>
                <a:cs typeface="Arial" panose="020B0604020202090204"/>
              </a:endParaRPr>
            </a:p>
          </p:txBody>
        </p:sp>
        <p:pic>
          <p:nvPicPr>
            <p:cNvPr id="12" name="图片 11" descr="资源 15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172" y="1987658"/>
              <a:ext cx="1080000" cy="1121173"/>
            </a:xfrm>
            <a:prstGeom prst="rect">
              <a:avLst/>
            </a:prstGeom>
          </p:spPr>
        </p:pic>
      </p:grpSp>
      <p:grpSp>
        <p:nvGrpSpPr>
          <p:cNvPr id="13" name="组 12"/>
          <p:cNvGrpSpPr/>
          <p:nvPr/>
        </p:nvGrpSpPr>
        <p:grpSpPr>
          <a:xfrm>
            <a:off x="6158715" y="1601964"/>
            <a:ext cx="1578665" cy="1631216"/>
            <a:chOff x="6155540" y="1606409"/>
            <a:chExt cx="1578665" cy="1631216"/>
          </a:xfrm>
        </p:grpSpPr>
        <p:sp>
          <p:nvSpPr>
            <p:cNvPr id="14" name="文本框 13"/>
            <p:cNvSpPr txBox="1"/>
            <p:nvPr/>
          </p:nvSpPr>
          <p:spPr>
            <a:xfrm>
              <a:off x="6155540" y="1606409"/>
              <a:ext cx="897877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0" b="1" dirty="0">
                  <a:solidFill>
                    <a:srgbClr val="A5E2E2"/>
                  </a:solidFill>
                  <a:latin typeface="Arial" panose="020B0604020202090204"/>
                  <a:ea typeface="Alibaba PuHuiTi Heavy"/>
                  <a:cs typeface="Arial" panose="020B0604020202090204"/>
                </a:rPr>
                <a:t>3</a:t>
              </a:r>
              <a:endParaRPr kumimoji="1" lang="zh-CN" altLang="en-US" sz="10000" b="1" dirty="0">
                <a:solidFill>
                  <a:srgbClr val="A5E2E2"/>
                </a:solidFill>
                <a:latin typeface="Arial" panose="020B0604020202090204"/>
                <a:ea typeface="Alibaba PuHuiTi Heavy"/>
                <a:cs typeface="Arial" panose="020B0604020202090204"/>
              </a:endParaRPr>
            </a:p>
          </p:txBody>
        </p:sp>
        <p:pic>
          <p:nvPicPr>
            <p:cNvPr id="15" name="图片 14" descr="资源 16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205" y="1997160"/>
              <a:ext cx="1080000" cy="1111671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500596" y="3179012"/>
            <a:ext cx="18187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rgbClr val="4C4C4C"/>
                </a:solidFill>
                <a:latin typeface="+mj-lt"/>
                <a:ea typeface="Alibaba PuHuiTi"/>
                <a:cs typeface="Abadi MT Condensed Extra Bold"/>
              </a:rPr>
              <a:t>卫生行政机构</a:t>
            </a:r>
            <a:endParaRPr kumimoji="1" lang="zh-CN" altLang="en-US" sz="1600" b="1" dirty="0">
              <a:solidFill>
                <a:srgbClr val="4C4C4C"/>
              </a:solidFill>
              <a:latin typeface="+mj-lt"/>
              <a:ea typeface="Alibaba PuHuiTi"/>
              <a:cs typeface="Abadi MT Condensed Extra Bold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7385" y="3493135"/>
            <a:ext cx="23253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</a:rPr>
              <a:t>分发下级机构账号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宋体" charset="0"/>
                <a:cs typeface="Abadi MT Condensed Extra Bold"/>
              </a:rPr>
              <a:t>审批考核机构，明确考核范围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宋体" charset="0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宋体" charset="0"/>
                <a:cs typeface="Abadi MT Condensed Extra Bold"/>
              </a:rPr>
              <a:t>处理作弊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宋体" charset="0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宋体" charset="0"/>
                <a:cs typeface="Abadi MT Condensed Extra Bold"/>
              </a:rPr>
              <a:t>组织补考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宋体" charset="0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宋体" charset="0"/>
                <a:cs typeface="Abadi MT Condensed Extra Bold"/>
              </a:rPr>
              <a:t>管理考核进度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宋体" charset="0"/>
              <a:cs typeface="Abadi MT Condensed Extra Bold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59340" y="3173762"/>
            <a:ext cx="18187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rgbClr val="4C4C4C"/>
                </a:solidFill>
                <a:latin typeface="Abadi MT Condensed Extra Bold"/>
                <a:ea typeface="Alibaba PuHuiTi"/>
                <a:cs typeface="Abadi MT Condensed Extra Bold"/>
              </a:rPr>
              <a:t>医疗卫生机构</a:t>
            </a:r>
            <a:endParaRPr kumimoji="1" lang="zh-CN" altLang="en-US" sz="1600" b="1" dirty="0">
              <a:solidFill>
                <a:srgbClr val="4C4C4C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32530" y="3493135"/>
            <a:ext cx="208343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维护单位信息及科室信息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确认及审核考核医师名单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审核考核程序及自评内容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  <a:sym typeface="+mn-ea"/>
              </a:rPr>
              <a:t>审核免考材料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宋体" charset="0"/>
                <a:cs typeface="Abadi MT Condensed Extra Bold"/>
                <a:sym typeface="+mn-ea"/>
              </a:rPr>
              <a:t>管理考核进度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宋体" charset="0"/>
              <a:cs typeface="Abadi MT Condensed Extra Bold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59067" y="3178318"/>
            <a:ext cx="18187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rgbClr val="4C4C4C"/>
                </a:solidFill>
                <a:latin typeface="Abadi MT Condensed Extra Bold"/>
                <a:ea typeface="Alibaba PuHuiTi"/>
                <a:cs typeface="Abadi MT Condensed Extra Bold"/>
              </a:rPr>
              <a:t>考核机构</a:t>
            </a:r>
            <a:endParaRPr kumimoji="1" lang="zh-CN" altLang="en-US" sz="1600" b="1" dirty="0">
              <a:solidFill>
                <a:srgbClr val="4C4C4C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22" name="图片 21" descr="医师服务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37" y="241757"/>
            <a:ext cx="1312204" cy="287998"/>
          </a:xfrm>
          <a:prstGeom prst="rect">
            <a:avLst/>
          </a:prstGeom>
        </p:spPr>
      </p:pic>
      <p:pic>
        <p:nvPicPr>
          <p:cNvPr id="27" name="图片 26" descr="资源 106@4x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81" y="2391100"/>
            <a:ext cx="501284" cy="542151"/>
          </a:xfrm>
          <a:prstGeom prst="rect">
            <a:avLst/>
          </a:prstGeom>
        </p:spPr>
      </p:pic>
      <p:pic>
        <p:nvPicPr>
          <p:cNvPr id="28" name="图片 27" descr="资源 107@4x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60" y="2409691"/>
            <a:ext cx="540000" cy="505160"/>
          </a:xfrm>
          <a:prstGeom prst="rect">
            <a:avLst/>
          </a:prstGeom>
        </p:spPr>
      </p:pic>
      <p:grpSp>
        <p:nvGrpSpPr>
          <p:cNvPr id="39" name="组 38"/>
          <p:cNvGrpSpPr>
            <a:grpSpLocks noChangeAspect="1"/>
          </p:cNvGrpSpPr>
          <p:nvPr/>
        </p:nvGrpSpPr>
        <p:grpSpPr>
          <a:xfrm>
            <a:off x="985615" y="1992030"/>
            <a:ext cx="1079999" cy="1124613"/>
            <a:chOff x="1308082" y="935619"/>
            <a:chExt cx="1188000" cy="1237074"/>
          </a:xfrm>
        </p:grpSpPr>
        <p:pic>
          <p:nvPicPr>
            <p:cNvPr id="40" name="图片 39" descr="资源 22@4x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082" y="935619"/>
              <a:ext cx="1188000" cy="1237074"/>
            </a:xfrm>
            <a:prstGeom prst="rect">
              <a:avLst/>
            </a:prstGeom>
          </p:spPr>
        </p:pic>
        <p:pic>
          <p:nvPicPr>
            <p:cNvPr id="41" name="图片 40" descr="资源 106@4x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726" y="1356460"/>
              <a:ext cx="577906" cy="625021"/>
            </a:xfrm>
            <a:prstGeom prst="rect">
              <a:avLst/>
            </a:prstGeom>
          </p:spPr>
        </p:pic>
      </p:grpSp>
      <p:grpSp>
        <p:nvGrpSpPr>
          <p:cNvPr id="46" name="组 45"/>
          <p:cNvGrpSpPr>
            <a:grpSpLocks noChangeAspect="1"/>
          </p:cNvGrpSpPr>
          <p:nvPr/>
        </p:nvGrpSpPr>
        <p:grpSpPr>
          <a:xfrm>
            <a:off x="4065280" y="1989604"/>
            <a:ext cx="1079999" cy="1145454"/>
            <a:chOff x="4369924" y="907525"/>
            <a:chExt cx="1188000" cy="1260000"/>
          </a:xfrm>
        </p:grpSpPr>
        <p:pic>
          <p:nvPicPr>
            <p:cNvPr id="47" name="图片 46" descr="资源 23@4x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924" y="907525"/>
              <a:ext cx="1188000" cy="1260000"/>
            </a:xfrm>
            <a:prstGeom prst="rect">
              <a:avLst/>
            </a:prstGeom>
          </p:spPr>
        </p:pic>
        <p:pic>
          <p:nvPicPr>
            <p:cNvPr id="48" name="图片 47" descr="资源 117@4x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3960" y="1369481"/>
              <a:ext cx="539378" cy="598978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6276340" y="3493135"/>
            <a:ext cx="20770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</a:rPr>
              <a:t>复核考核程序及自评内容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</a:rPr>
              <a:t>作弊标记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</a:rPr>
              <a:t>复核免考材料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  <a:p>
            <a:pPr marL="109855" indent="-7302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val="-48" checksum="3162504018"/>
                  <wpsdc:marlchars xmlns:wpsdc="http://www.wps.cn/officeDocument/2017/drawingmlCustomData" val="48" checksum="184560083"/>
                </a:ext>
              </a:extLst>
            </a:pPr>
            <a:r>
              <a:rPr kumimoji="1" lang="zh-CN" altLang="en-US" sz="1200" b="1" dirty="0">
                <a:solidFill>
                  <a:schemeClr val="bg1">
                    <a:lumMod val="65000"/>
                  </a:schemeClr>
                </a:solidFill>
                <a:latin typeface="Abadi MT Condensed Extra Bold"/>
                <a:ea typeface="Alibaba PuHuiTi"/>
                <a:cs typeface="Abadi MT Condensed Extra Bold"/>
              </a:rPr>
              <a:t>管理考核进度</a:t>
            </a:r>
            <a:endParaRPr kumimoji="1" lang="zh-CN" altLang="en-US" sz="1200" b="1" dirty="0">
              <a:solidFill>
                <a:schemeClr val="bg1">
                  <a:lumMod val="65000"/>
                </a:schemeClr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7" name="图片 6" descr="中国医师协会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435" y="127635"/>
            <a:ext cx="718820" cy="7099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9102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60198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122725" y="0"/>
            <a:ext cx="5082870" cy="5143500"/>
            <a:chOff x="4073830" y="0"/>
            <a:chExt cx="5082870" cy="5143500"/>
          </a:xfrm>
        </p:grpSpPr>
        <p:pic>
          <p:nvPicPr>
            <p:cNvPr id="2" name="图片 1" descr="资源 6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235" y="0"/>
              <a:ext cx="4899465" cy="5143500"/>
            </a:xfrm>
            <a:prstGeom prst="rect">
              <a:avLst/>
            </a:prstGeom>
          </p:spPr>
        </p:pic>
        <p:pic>
          <p:nvPicPr>
            <p:cNvPr id="3" name="图片 2" descr="资源 8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830" y="0"/>
              <a:ext cx="2127047" cy="51435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6393437" y="1337350"/>
            <a:ext cx="2609584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7000" b="1" dirty="0">
                <a:solidFill>
                  <a:srgbClr val="33E3E0"/>
                </a:solidFill>
                <a:latin typeface="Arial" panose="020B0604020202090204"/>
                <a:ea typeface="Alibaba PuHuiTi Heavy"/>
                <a:cs typeface="Arial" panose="020B0604020202090204"/>
              </a:rPr>
              <a:t>01</a:t>
            </a:r>
            <a:endParaRPr kumimoji="1" lang="zh-CN" altLang="en-US" sz="17000" b="1" dirty="0">
              <a:solidFill>
                <a:srgbClr val="33E3E0"/>
              </a:solidFill>
              <a:latin typeface="Arial" panose="020B0604020202090204"/>
              <a:ea typeface="Alibaba PuHuiTi Heavy"/>
              <a:cs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52795" y="2215515"/>
            <a:ext cx="33197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卫生行政机构操作讲解</a:t>
            </a:r>
            <a:endParaRPr kumimoji="1" lang="zh-CN" altLang="en-US" sz="2400" b="1" dirty="0">
              <a:solidFill>
                <a:schemeClr val="tx1"/>
              </a:solidFill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 descr="医师服务logo（D透明版）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52" y="267540"/>
            <a:ext cx="1351738" cy="2879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42900" y="-19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487795" y="3967480"/>
            <a:ext cx="26847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sym typeface="+mn-ea"/>
              </a:rPr>
              <a:t>客服电话：</a:t>
            </a:r>
            <a:r>
              <a:rPr lang="en-US" altLang="zh-CN" sz="1600" b="1" dirty="0">
                <a:solidFill>
                  <a:srgbClr val="03735F"/>
                </a:solidFill>
                <a:latin typeface="+mn-ea"/>
                <a:sym typeface="+mn-ea"/>
              </a:rPr>
              <a:t>4006-199-113</a:t>
            </a:r>
            <a:endParaRPr lang="en-US" altLang="zh-CN" sz="1600" b="1" dirty="0">
              <a:solidFill>
                <a:srgbClr val="03735F"/>
              </a:solidFill>
              <a:latin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2465" y="4304665"/>
            <a:ext cx="34201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ea typeface="+mn-ea"/>
              </a:rPr>
              <a:t>系统地址：http://renew.cmda.net</a:t>
            </a:r>
            <a:endParaRPr lang="zh-CN" altLang="en-US" sz="16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56480" y="4692015"/>
            <a:ext cx="431609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</a:rPr>
              <a:t>为了更好的操作体验，建议使用谷歌浏览器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6" name="图片 5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150" y="12192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5" name="图片 4" descr="资源 5@2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172"/>
            <a:ext cx="9144000" cy="1626819"/>
          </a:xfrm>
          <a:prstGeom prst="rect">
            <a:avLst/>
          </a:prstGeom>
        </p:spPr>
      </p:pic>
      <p:pic>
        <p:nvPicPr>
          <p:cNvPr id="17" name="图片 16" descr="资源 21@4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账号发放流程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3995" y="972820"/>
            <a:ext cx="225361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dirty="0"/>
              <a:t>省级卫生行政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753995" y="2372995"/>
            <a:ext cx="225361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dirty="0"/>
              <a:t>地市州卫生行政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753995" y="3818255"/>
            <a:ext cx="225361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/>
              <a:t>区县卫生行政</a:t>
            </a:r>
            <a:endParaRPr lang="zh-CN" altLang="en-US"/>
          </a:p>
        </p:txBody>
      </p:sp>
      <p:sp>
        <p:nvSpPr>
          <p:cNvPr id="7" name="下箭头 6"/>
          <p:cNvSpPr/>
          <p:nvPr/>
        </p:nvSpPr>
        <p:spPr>
          <a:xfrm>
            <a:off x="3683635" y="1553210"/>
            <a:ext cx="268605" cy="71183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3683635" y="2976245"/>
            <a:ext cx="268605" cy="71183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20820" y="1684290"/>
            <a:ext cx="2494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accent4"/>
                </a:solidFill>
                <a:latin typeface="宋体-简" panose="02010800040101010101" charset="-122"/>
              </a:rPr>
              <a:t>下发地市行政账号</a:t>
            </a:r>
            <a:endParaRPr lang="zh-CN" altLang="en-US" sz="1400" dirty="0">
              <a:solidFill>
                <a:schemeClr val="accent4"/>
              </a:solidFill>
              <a:latin typeface="宋体-简" panose="02010800040101010101" charset="-122"/>
            </a:endParaRPr>
          </a:p>
          <a:p>
            <a:r>
              <a:rPr lang="zh-CN" altLang="en-US" sz="1400" dirty="0">
                <a:solidFill>
                  <a:schemeClr val="accent4"/>
                </a:solidFill>
                <a:latin typeface="宋体-简" panose="02010800040101010101" charset="-122"/>
              </a:rPr>
              <a:t>下发省直属医疗卫生机构账号</a:t>
            </a:r>
            <a:endParaRPr lang="zh-CN" altLang="en-US" sz="1400" dirty="0">
              <a:solidFill>
                <a:schemeClr val="accent4"/>
              </a:solidFill>
              <a:latin typeface="宋体-简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20820" y="3070860"/>
            <a:ext cx="2494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accent4"/>
                </a:solidFill>
                <a:latin typeface="宋体-简" panose="02010800040101010101" charset="-122"/>
              </a:rPr>
              <a:t>下发区县行政账号</a:t>
            </a:r>
            <a:endParaRPr lang="zh-CN" altLang="en-US" sz="1400" dirty="0">
              <a:solidFill>
                <a:schemeClr val="accent4"/>
              </a:solidFill>
              <a:latin typeface="宋体-简" panose="02010800040101010101" charset="-122"/>
            </a:endParaRPr>
          </a:p>
          <a:p>
            <a:r>
              <a:rPr lang="zh-CN" altLang="en-US" sz="1400" dirty="0">
                <a:solidFill>
                  <a:schemeClr val="accent4"/>
                </a:solidFill>
                <a:latin typeface="宋体-简" panose="02010800040101010101" charset="-122"/>
              </a:rPr>
              <a:t>下发市直属医疗卫生机构账号</a:t>
            </a:r>
            <a:endParaRPr lang="zh-CN" altLang="en-US" sz="1400" dirty="0">
              <a:solidFill>
                <a:schemeClr val="accent4"/>
              </a:solidFill>
              <a:latin typeface="宋体-简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20820" y="4324231"/>
            <a:ext cx="2316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accent4"/>
                </a:solidFill>
              </a:rPr>
              <a:t>下发区县医疗卫生机构账号</a:t>
            </a:r>
            <a:endParaRPr lang="zh-CN" altLang="en-US" sz="1400" dirty="0">
              <a:solidFill>
                <a:schemeClr val="accent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5" name="图片 4" descr="资源 5@2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459"/>
            <a:ext cx="9144000" cy="1626819"/>
          </a:xfrm>
          <a:prstGeom prst="rect">
            <a:avLst/>
          </a:prstGeom>
        </p:spPr>
      </p:pic>
      <p:pic>
        <p:nvPicPr>
          <p:cNvPr id="17" name="图片 16" descr="资源 21@4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06409" y="266236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操作流程介绍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1560" y="1387475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各级行政机构登录系统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051560" y="250063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完善信息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1051560" y="363474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开通直属考核机构申请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3931920" y="1387475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/>
              <a:t>审批考核机构</a:t>
            </a:r>
            <a:endParaRPr lang="zh-CN" altLang="en-US" sz="1400"/>
          </a:p>
        </p:txBody>
      </p:sp>
      <p:sp>
        <p:nvSpPr>
          <p:cNvPr id="16" name="下箭头 15"/>
          <p:cNvSpPr/>
          <p:nvPr/>
        </p:nvSpPr>
        <p:spPr>
          <a:xfrm>
            <a:off x="1664970" y="191833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>
            <a:off x="1664970" y="304228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931920" y="250063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/>
              <a:t>指定医疗卫生机构</a:t>
            </a:r>
            <a:endParaRPr lang="zh-CN" altLang="en-US" sz="1400"/>
          </a:p>
        </p:txBody>
      </p:sp>
      <p:sp>
        <p:nvSpPr>
          <p:cNvPr id="21" name="矩形 20"/>
          <p:cNvSpPr/>
          <p:nvPr/>
        </p:nvSpPr>
        <p:spPr>
          <a:xfrm>
            <a:off x="3931920" y="363474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/>
              <a:t>考核过程监管</a:t>
            </a:r>
            <a:endParaRPr lang="zh-CN" altLang="en-US" sz="1400"/>
          </a:p>
        </p:txBody>
      </p:sp>
      <p:sp>
        <p:nvSpPr>
          <p:cNvPr id="22" name="矩形 21"/>
          <p:cNvSpPr/>
          <p:nvPr/>
        </p:nvSpPr>
        <p:spPr>
          <a:xfrm>
            <a:off x="6529070" y="1387475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/>
              <a:t>违纪处理</a:t>
            </a:r>
            <a:endParaRPr lang="zh-CN" altLang="en-US" sz="1400"/>
          </a:p>
        </p:txBody>
      </p:sp>
      <p:sp>
        <p:nvSpPr>
          <p:cNvPr id="23" name="矩形 22"/>
          <p:cNvSpPr/>
          <p:nvPr/>
        </p:nvSpPr>
        <p:spPr>
          <a:xfrm>
            <a:off x="6529070" y="250063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/>
              <a:t>组织补考</a:t>
            </a:r>
            <a:endParaRPr lang="zh-CN" altLang="en-US" sz="1400"/>
          </a:p>
        </p:txBody>
      </p:sp>
      <p:sp>
        <p:nvSpPr>
          <p:cNvPr id="24" name="下箭头 23"/>
          <p:cNvSpPr/>
          <p:nvPr/>
        </p:nvSpPr>
        <p:spPr>
          <a:xfrm>
            <a:off x="4603750" y="191833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5" name="下箭头 24"/>
          <p:cNvSpPr/>
          <p:nvPr/>
        </p:nvSpPr>
        <p:spPr>
          <a:xfrm>
            <a:off x="4604385" y="304228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6" name="下箭头 25"/>
          <p:cNvSpPr/>
          <p:nvPr/>
        </p:nvSpPr>
        <p:spPr>
          <a:xfrm>
            <a:off x="7142480" y="191833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28" name="肘形连接符 27"/>
          <p:cNvCxnSpPr>
            <a:stCxn id="14" idx="3"/>
            <a:endCxn id="15" idx="1"/>
          </p:cNvCxnSpPr>
          <p:nvPr/>
        </p:nvCxnSpPr>
        <p:spPr>
          <a:xfrm flipV="1">
            <a:off x="2465705" y="1624330"/>
            <a:ext cx="1473835" cy="2247265"/>
          </a:xfrm>
          <a:prstGeom prst="bentConnector3">
            <a:avLst>
              <a:gd name="adj1" fmla="val 5002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21" idx="3"/>
            <a:endCxn id="22" idx="1"/>
          </p:cNvCxnSpPr>
          <p:nvPr/>
        </p:nvCxnSpPr>
        <p:spPr>
          <a:xfrm flipV="1">
            <a:off x="5346065" y="1624330"/>
            <a:ext cx="1190625" cy="2247265"/>
          </a:xfrm>
          <a:prstGeom prst="bentConnector3">
            <a:avLst>
              <a:gd name="adj1" fmla="val 5002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504940" y="4724400"/>
            <a:ext cx="2639060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sz="1400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卫生行政机构操作讲解</a:t>
            </a:r>
            <a:endParaRPr kumimoji="1" lang="zh-CN" altLang="en-US" sz="1400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6" name="图片 5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705" y="266065"/>
            <a:ext cx="2452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</a:pPr>
            <a:endParaRPr kumimoji="1" lang="zh-CN" altLang="en-US" sz="1600" b="1" dirty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黑体" panose="02010600040101010101" pitchFamily="49" charset="-122"/>
              <a:cs typeface="Abadi MT Condensed Extra Bold"/>
              <a:sym typeface="+mn-ea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15570" y="1012190"/>
            <a:ext cx="212280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机构名称及时更新为最新名称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带</a:t>
            </a:r>
            <a:r>
              <a:rPr lang="en-US" altLang="zh-CN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</a:rPr>
              <a:t>*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项目为必填项目，必须维护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机构信息维护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490" y="882650"/>
            <a:ext cx="6647815" cy="4200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4290" y="1119505"/>
            <a:ext cx="22510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各地市卫生行政部门组建考核管理委员会，负责对医师定期考核机构开展医师定期考核进行指导和管理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设立办公室，承担管理委员会的日常工作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机构信息维护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850" y="1318895"/>
            <a:ext cx="6837045" cy="3215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8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68776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机构账号管理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850" y="1138555"/>
            <a:ext cx="216662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依据管辖关系发放账号，不</a:t>
            </a: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进行跨级账号管理</a:t>
            </a: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对所管辖的机构可进行账号注销及密码重置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的</a:t>
            </a: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操作</a:t>
            </a: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对所辖的医疗卫生机构开通申请考核机构权限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46325" y="1053465"/>
            <a:ext cx="6705600" cy="3759200"/>
            <a:chOff x="3681" y="1659"/>
            <a:chExt cx="10560" cy="5920"/>
          </a:xfrm>
        </p:grpSpPr>
        <p:sp>
          <p:nvSpPr>
            <p:cNvPr id="2" name="矩形 1"/>
            <p:cNvSpPr/>
            <p:nvPr/>
          </p:nvSpPr>
          <p:spPr>
            <a:xfrm>
              <a:off x="5512" y="4219"/>
              <a:ext cx="822" cy="172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81" y="1659"/>
              <a:ext cx="10560" cy="59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1" y="4504"/>
              <a:ext cx="2398" cy="49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1" y="5029"/>
              <a:ext cx="2398" cy="49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1" y="5554"/>
              <a:ext cx="2466" cy="50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1" y="6093"/>
              <a:ext cx="2398" cy="4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考核机构管理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45415" y="1344930"/>
            <a:ext cx="19050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查询所管辖范围的考核机构</a:t>
            </a: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审核直属医疗</a:t>
            </a: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卫生机构的考核机构申报材料</a:t>
            </a:r>
            <a:endParaRPr lang="zh-CN" altLang="en-US" sz="1600" dirty="0">
              <a:solidFill>
                <a:schemeClr val="accent4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340" y="1138555"/>
            <a:ext cx="6893560" cy="38277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68776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考核机构管理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5415" y="1195705"/>
            <a:ext cx="204025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为考核机构分配负责考核的医疗卫生机构名单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cs typeface="+mn-ea"/>
                <a:sym typeface="+mn-ea"/>
              </a:rPr>
              <a:t>如未指定考核机构，医疗卫生机构无法审核及上报医师考核信息。</a:t>
            </a:r>
            <a:endParaRPr lang="zh-CN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0585" y="1101725"/>
            <a:ext cx="6965315" cy="3901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68141"/>
            <a:ext cx="3503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医师管理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" y="1173817"/>
            <a:ext cx="216979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</a:rPr>
              <a:t>依据电子化注册系统执业地点变更信息，定考系统自动变更主执业地点</a:t>
            </a: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在管辖范围内，卫生行政可根据考核需求，快速变更医师主要执业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机构（</a:t>
            </a:r>
            <a:r>
              <a:rPr lang="zh-CN" altLang="en-US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该变更不会影响注册系统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）</a:t>
            </a:r>
            <a:endParaRPr 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258060" y="1216025"/>
            <a:ext cx="6799580" cy="3836670"/>
            <a:chOff x="3556" y="1980"/>
            <a:chExt cx="10708" cy="60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6" y="1980"/>
              <a:ext cx="10708" cy="604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67" y="5216"/>
              <a:ext cx="868" cy="2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39" y="5804"/>
              <a:ext cx="796" cy="25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960" y="6439"/>
              <a:ext cx="920" cy="18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034" y="7004"/>
              <a:ext cx="771" cy="2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994" y="7609"/>
              <a:ext cx="826" cy="2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4664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监考管理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3655" y="1141730"/>
            <a:ext cx="21793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筛选作弊名单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撤销作弊标记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认定作弊名单</a:t>
            </a:r>
            <a:endParaRPr lang="zh-CN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106295" y="791845"/>
            <a:ext cx="6940550" cy="4354830"/>
            <a:chOff x="3200" y="1247"/>
            <a:chExt cx="10943" cy="685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" y="1247"/>
              <a:ext cx="10943" cy="6752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1151" y="5436"/>
              <a:ext cx="589" cy="755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949" y="6944"/>
              <a:ext cx="4214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2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已标记：疑似作弊，等待行政确认</a:t>
              </a:r>
              <a:endPara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l"/>
              <a:r>
                <a:rPr lang="zh-CN" altLang="en-US" sz="12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+mn-ea"/>
                </a:rPr>
                <a:t>已认定：行政确认作弊，考核不合格</a:t>
              </a:r>
              <a:endPara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endParaRPr lang="zh-CN" altLang="en-US"/>
            </a:p>
          </p:txBody>
        </p:sp>
        <p:cxnSp>
          <p:nvCxnSpPr>
            <p:cNvPr id="11" name="直接箭头连接符 10"/>
            <p:cNvCxnSpPr/>
            <p:nvPr/>
          </p:nvCxnSpPr>
          <p:spPr>
            <a:xfrm flipV="1">
              <a:off x="10590" y="6257"/>
              <a:ext cx="540" cy="6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2872" y="4694"/>
              <a:ext cx="1063" cy="37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632" y="3838"/>
              <a:ext cx="241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solidFill>
                    <a:srgbClr val="FF0000"/>
                  </a:solidFill>
                </a:rPr>
                <a:t>查看、认定作弊</a:t>
              </a:r>
              <a:endParaRPr lang="zh-CN" altLang="en-US" sz="1200">
                <a:solidFill>
                  <a:srgbClr val="FF0000"/>
                </a:solidFill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>
              <a:off x="13339" y="4272"/>
              <a:ext cx="93" cy="42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12714" y="5436"/>
              <a:ext cx="1320" cy="362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322" y="6540"/>
              <a:ext cx="273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查看、撤销作弊标记</a:t>
              </a:r>
              <a:endPara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cxnSp>
          <p:nvCxnSpPr>
            <p:cNvPr id="20" name="直接箭头连接符 19"/>
            <p:cNvCxnSpPr>
              <a:stCxn id="19" idx="0"/>
              <a:endCxn id="18" idx="2"/>
            </p:cNvCxnSpPr>
            <p:nvPr/>
          </p:nvCxnSpPr>
          <p:spPr>
            <a:xfrm flipV="1">
              <a:off x="12687" y="5798"/>
              <a:ext cx="687" cy="7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4965065" y="3044190"/>
            <a:ext cx="209550" cy="9290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考核进度管理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90170" y="1468120"/>
            <a:ext cx="190627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查询所管辖范围内医师考核进度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在管辖范围内，行政可以执行驳回操作，包括退出当前考核周期、允许重新填报信息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565" y="1035050"/>
            <a:ext cx="6974840" cy="39287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620" y="2259965"/>
            <a:ext cx="2875280" cy="183134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560" y="3837305"/>
            <a:ext cx="253365" cy="90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再次考核管理（补考）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90805" y="1310640"/>
            <a:ext cx="197040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各地卫健委核实当地补考名单，报省卫健委备案，由省卫健委统一下方补考名单，开通补考</a:t>
            </a:r>
            <a:endParaRPr 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cs typeface="+mn-ea"/>
                <a:sym typeface="+mn-ea"/>
              </a:rPr>
              <a:t>各级卫健委可查询补考名单、补考进度及补考结果</a:t>
            </a:r>
            <a:endParaRPr 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卫生行政机构操作介绍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2" name="图片 11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015" y="3522345"/>
            <a:ext cx="363855" cy="132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540" y="1161415"/>
            <a:ext cx="7069455" cy="380238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938395" y="2715260"/>
            <a:ext cx="209550" cy="975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9102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60198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149995" y="0"/>
            <a:ext cx="5082870" cy="5143500"/>
            <a:chOff x="4073830" y="0"/>
            <a:chExt cx="5082870" cy="5143500"/>
          </a:xfrm>
        </p:grpSpPr>
        <p:pic>
          <p:nvPicPr>
            <p:cNvPr id="2" name="图片 1" descr="资源 6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235" y="0"/>
              <a:ext cx="4899465" cy="5143500"/>
            </a:xfrm>
            <a:prstGeom prst="rect">
              <a:avLst/>
            </a:prstGeom>
          </p:spPr>
        </p:pic>
        <p:pic>
          <p:nvPicPr>
            <p:cNvPr id="3" name="图片 2" descr="资源 8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830" y="0"/>
              <a:ext cx="2127047" cy="51435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6406004" y="1337350"/>
            <a:ext cx="2584450" cy="2707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7000" b="1" dirty="0">
                <a:solidFill>
                  <a:srgbClr val="33E3E0"/>
                </a:solidFill>
                <a:latin typeface="Arial" panose="020B0604020202090204"/>
                <a:ea typeface="Alibaba PuHuiTi Heavy"/>
                <a:cs typeface="Arial" panose="020B0604020202090204"/>
              </a:rPr>
              <a:t>02</a:t>
            </a:r>
            <a:endParaRPr kumimoji="1" lang="zh-CN" altLang="en-US" sz="17000" b="1" dirty="0">
              <a:solidFill>
                <a:srgbClr val="33E3E0"/>
              </a:solidFill>
              <a:latin typeface="Arial" panose="020B0604020202090204"/>
              <a:ea typeface="Alibaba PuHuiTi Heavy"/>
              <a:cs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52795" y="2200275"/>
            <a:ext cx="33197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医疗卫生机构操作讲解</a:t>
            </a:r>
            <a:endParaRPr kumimoji="1" lang="zh-CN" altLang="en-US" sz="2400" b="1" dirty="0">
              <a:solidFill>
                <a:schemeClr val="tx1"/>
              </a:solidFill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 descr="医师服务logo（D透明版）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52" y="267540"/>
            <a:ext cx="1351738" cy="2879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42900" y="-19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487795" y="3967480"/>
            <a:ext cx="26847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sym typeface="+mn-ea"/>
              </a:rPr>
              <a:t>客服电话：</a:t>
            </a:r>
            <a:r>
              <a:rPr lang="en-US" altLang="zh-CN" sz="1600" b="1" dirty="0">
                <a:solidFill>
                  <a:srgbClr val="03735F"/>
                </a:solidFill>
                <a:latin typeface="+mn-ea"/>
                <a:sym typeface="+mn-ea"/>
              </a:rPr>
              <a:t>4006-199-113</a:t>
            </a:r>
            <a:endParaRPr lang="en-US" altLang="zh-CN" sz="1600" b="1" dirty="0">
              <a:solidFill>
                <a:srgbClr val="03735F"/>
              </a:solidFill>
              <a:latin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2465" y="4304665"/>
            <a:ext cx="34201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ea typeface="+mn-ea"/>
              </a:rPr>
              <a:t>系统地址：http://renew.cmda.net</a:t>
            </a:r>
            <a:endParaRPr lang="zh-CN" altLang="en-US" sz="16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91735" y="4692015"/>
            <a:ext cx="41808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</a:rPr>
              <a:t>为了更好的操作体验，建议使用谷歌浏览器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8" name="图片 7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740" y="12700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12" y="1397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402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操作流程介绍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51560" y="1387475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完善机构信息</a:t>
            </a:r>
            <a:endParaRPr lang="zh-CN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051560" y="250063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>
                <a:sym typeface="+mn-ea"/>
              </a:rPr>
              <a:t>创建科室信息</a:t>
            </a:r>
            <a:endParaRPr lang="zh-CN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051560" y="3634741"/>
            <a:ext cx="1448449" cy="5245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>
                <a:sym typeface="+mn-ea"/>
              </a:rPr>
              <a:t>明确本周期参加考核的医师名单</a:t>
            </a:r>
            <a:endParaRPr lang="zh-CN" altLang="en-US" sz="1400" dirty="0"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31920" y="1387475"/>
            <a:ext cx="1680845" cy="25882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l"/>
            <a:r>
              <a:rPr lang="zh-CN" altLang="en-US" sz="1400" dirty="0"/>
              <a:t>审核</a:t>
            </a:r>
            <a:endParaRPr lang="zh-CN" altLang="en-US" sz="1400" dirty="0"/>
          </a:p>
          <a:p>
            <a:pPr algn="l"/>
            <a:r>
              <a:rPr lang="en-US" altLang="zh-CN" sz="1400" dirty="0"/>
              <a:t>1</a:t>
            </a:r>
            <a:r>
              <a:rPr lang="zh-CN" altLang="en-US" sz="1400" dirty="0"/>
              <a:t>、上报医师信息</a:t>
            </a:r>
            <a:endParaRPr lang="zh-CN" altLang="en-US" sz="1400" dirty="0"/>
          </a:p>
          <a:p>
            <a:pPr algn="l"/>
            <a:r>
              <a:rPr lang="en-US" altLang="zh-CN" sz="1400" dirty="0">
                <a:sym typeface="+mn-ea"/>
              </a:rPr>
              <a:t>2</a:t>
            </a:r>
            <a:r>
              <a:rPr lang="zh-CN" altLang="en-US" sz="1400" dirty="0">
                <a:sym typeface="+mn-ea"/>
              </a:rPr>
              <a:t>、评定医师的工作成绩、职业道德</a:t>
            </a:r>
            <a:endParaRPr lang="zh-CN" altLang="en-US" sz="1400" dirty="0">
              <a:sym typeface="+mn-ea"/>
            </a:endParaRPr>
          </a:p>
          <a:p>
            <a:pPr algn="l"/>
            <a:r>
              <a:rPr lang="en-US" altLang="zh-CN" sz="1400" dirty="0">
                <a:sym typeface="+mn-ea"/>
              </a:rPr>
              <a:t>3</a:t>
            </a:r>
            <a:r>
              <a:rPr lang="zh-CN" altLang="en-US" sz="1400" dirty="0">
                <a:sym typeface="+mn-ea"/>
              </a:rPr>
              <a:t>、医师适用的考核程序</a:t>
            </a:r>
            <a:endParaRPr lang="zh-CN" altLang="en-US" sz="1400" dirty="0"/>
          </a:p>
        </p:txBody>
      </p:sp>
      <p:sp>
        <p:nvSpPr>
          <p:cNvPr id="12" name="下箭头 15"/>
          <p:cNvSpPr/>
          <p:nvPr/>
        </p:nvSpPr>
        <p:spPr>
          <a:xfrm>
            <a:off x="1664970" y="191833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3" name="下箭头 17"/>
          <p:cNvSpPr/>
          <p:nvPr/>
        </p:nvSpPr>
        <p:spPr>
          <a:xfrm>
            <a:off x="1664970" y="304228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529070" y="1387475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审核免考申请资料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6529070" y="2500630"/>
            <a:ext cx="140652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监考查询</a:t>
            </a:r>
            <a:endParaRPr lang="zh-CN" altLang="en-US" sz="1400" dirty="0"/>
          </a:p>
        </p:txBody>
      </p:sp>
      <p:sp>
        <p:nvSpPr>
          <p:cNvPr id="20" name="下箭头 25"/>
          <p:cNvSpPr/>
          <p:nvPr/>
        </p:nvSpPr>
        <p:spPr>
          <a:xfrm>
            <a:off x="7142480" y="1918335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21" name="肘形连接符 27"/>
          <p:cNvCxnSpPr>
            <a:stCxn id="10" idx="3"/>
            <a:endCxn id="11" idx="1"/>
          </p:cNvCxnSpPr>
          <p:nvPr/>
        </p:nvCxnSpPr>
        <p:spPr>
          <a:xfrm flipV="1">
            <a:off x="2499995" y="2681605"/>
            <a:ext cx="1431925" cy="1215390"/>
          </a:xfrm>
          <a:prstGeom prst="bentConnector3">
            <a:avLst>
              <a:gd name="adj1" fmla="val 5002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8"/>
          <p:cNvCxnSpPr>
            <a:stCxn id="15" idx="3"/>
            <a:endCxn id="16" idx="1"/>
          </p:cNvCxnSpPr>
          <p:nvPr/>
        </p:nvCxnSpPr>
        <p:spPr>
          <a:xfrm flipV="1">
            <a:off x="5612765" y="1624330"/>
            <a:ext cx="916305" cy="2247265"/>
          </a:xfrm>
          <a:prstGeom prst="bentConnector3">
            <a:avLst>
              <a:gd name="adj1" fmla="val 5003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14270" y="4432935"/>
            <a:ext cx="459041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400" dirty="0"/>
              <a:t>考核进度管理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首页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1375410"/>
            <a:ext cx="2263140" cy="36614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Songti SC Bold" panose="02010800040101010101" charset="-122"/>
                <a:ea typeface="Songti SC Bold" panose="02010800040101010101" charset="-122"/>
                <a:sym typeface="+mn-ea"/>
              </a:rPr>
              <a:t>查看考核时间安排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Songti SC Bold" panose="02010800040101010101" charset="-122"/>
                <a:ea typeface="Songti SC Bold" panose="02010800040101010101" charset="-122"/>
                <a:sym typeface="+mn-ea"/>
              </a:rPr>
              <a:t>了解本机构考核进度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Songti SC Bold" panose="02010800040101010101" charset="-122"/>
                <a:ea typeface="Songti SC Bold" panose="02010800040101010101" charset="-122"/>
                <a:sym typeface="+mn-ea"/>
              </a:rPr>
              <a:t>查看管辖行政及考核机构联系方式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Songti SC Bold" panose="02010800040101010101" charset="-122"/>
              <a:ea typeface="Songti SC Bold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Songti SC Bold" panose="02010800040101010101" charset="-122"/>
                <a:ea typeface="Songti SC Bold" panose="02010800040101010101" charset="-122"/>
                <a:sym typeface="+mn-ea"/>
              </a:rPr>
              <a:t>查询待处理任务</a:t>
            </a:r>
            <a:endParaRPr lang="zh-CN" altLang="en-US" sz="1600" b="1">
              <a:solidFill>
                <a:srgbClr val="000000"/>
              </a:solidFill>
              <a:latin typeface="Songti SC Bold" panose="02010800040101010101" charset="-122"/>
              <a:ea typeface="Songti SC Bold" panose="02010800040101010101" charset="-122"/>
              <a:cs typeface="宋体" charset="0"/>
            </a:endParaRPr>
          </a:p>
          <a:p>
            <a:endParaRPr lang="zh-CN" altLang="en-US" sz="1600" b="1">
              <a:solidFill>
                <a:srgbClr val="000000"/>
              </a:solidFill>
              <a:latin typeface="Songti SC Bold" panose="02010800040101010101" charset="-122"/>
              <a:ea typeface="Songti SC Bold" panose="02010800040101010101" charset="-122"/>
              <a:cs typeface="宋体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60905" y="1074420"/>
            <a:ext cx="6943725" cy="4176395"/>
            <a:chOff x="3258" y="1821"/>
            <a:chExt cx="11127" cy="6577"/>
          </a:xfrm>
        </p:grpSpPr>
        <p:sp>
          <p:nvSpPr>
            <p:cNvPr id="71" name="文本框 70"/>
            <p:cNvSpPr txBox="1"/>
            <p:nvPr/>
          </p:nvSpPr>
          <p:spPr>
            <a:xfrm>
              <a:off x="6452" y="7817"/>
              <a:ext cx="291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dirty="0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8" y="1821"/>
              <a:ext cx="11127" cy="627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50" y="4893"/>
              <a:ext cx="7840" cy="20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完善机构信息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1519555"/>
            <a:ext cx="208978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机构名称更新为最新名称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带</a:t>
            </a:r>
            <a:r>
              <a:rPr lang="en-US" altLang="zh-CN" sz="1600" b="1" dirty="0">
                <a:solidFill>
                  <a:srgbClr val="FF0000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*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项目为必填项目，必须维护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460" y="1219835"/>
            <a:ext cx="6933565" cy="37433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创建科室信息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5700" y="1309396"/>
            <a:ext cx="1965247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依据医疗卫生机构实际科室设置，创建科室名称，并对应选择诊疗科目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</a:rPr>
              <a:t>科室信息用于医师完善信息，不完善将影响医师报名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860" y="1038860"/>
            <a:ext cx="6891020" cy="39128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申请考核机构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45415" y="1170305"/>
            <a:ext cx="2280285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符合考核机构条件的医疗卫生机构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上传附件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，审核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通过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后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即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可行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使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考核机构职能</a:t>
            </a:r>
            <a:endParaRPr lang="zh-CN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en-US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lvl="1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考核机构与医疗卫生机构使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用同一账号，进行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角色</a:t>
            </a: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身份切换即可</a:t>
            </a:r>
            <a:endParaRPr lang="zh-CN" altLang="en-US" sz="1600" b="1" dirty="0">
              <a:solidFill>
                <a:schemeClr val="accent4"/>
              </a:solidFill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0625" y="943610"/>
            <a:ext cx="6600190" cy="4127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615" y="3242945"/>
            <a:ext cx="1971040" cy="13398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医师管理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-59690" y="1673860"/>
            <a:ext cx="240474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核对应该参加考核的医师，</a:t>
            </a: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点击 “参加”，将医师纳入考核周期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为医师重置密码，新密码为</a:t>
            </a:r>
            <a:r>
              <a:rPr lang="en-US" altLang="zh-CN" sz="1600" b="1" dirty="0">
                <a:solidFill>
                  <a:schemeClr val="accent4"/>
                </a:solidFill>
                <a:latin typeface="宋体-简" panose="02010800040101010101" charset="-122"/>
                <a:ea typeface="宋体-简" panose="02010800040101010101" charset="-122"/>
              </a:rPr>
              <a:t>666666</a:t>
            </a:r>
            <a:endParaRPr lang="zh-CN" altLang="en-US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zh-CN" sz="1600" b="1" dirty="0">
              <a:solidFill>
                <a:schemeClr val="accent4"/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690" y="1038860"/>
            <a:ext cx="6798310" cy="3794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3660" y="1431925"/>
            <a:ext cx="211709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按照考核程序，审核医师考核信息，审核内容包括适用考核程序及材料、工作成绩及职业道德评定等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0" y="1083945"/>
            <a:ext cx="6551295" cy="36671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6814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考核管理》简易程序审核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4930" y="989330"/>
            <a:ext cx="218186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审核医师执业信息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评定医师的工作成绩、职业道德是否合格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是否适合简易程序，审核申请材料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审核个人述职报告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</a:rPr>
              <a:t>如医师信息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填写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</a:rPr>
              <a:t>有误，点击【驳回】，医师可重新提交信息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790" y="721360"/>
            <a:ext cx="6860540" cy="37426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910" y="3079750"/>
            <a:ext cx="6868795" cy="206375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6697345" y="224472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74945" y="1473200"/>
            <a:ext cx="426085" cy="1670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211060" y="1473200"/>
            <a:ext cx="271145" cy="1758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6814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考核管理》一般程序审核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4930" y="989330"/>
            <a:ext cx="218186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审核医师执业信息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评定医师的工作成绩、职业道德是否合格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是否适用一般程序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</a:rPr>
              <a:t>如医师信息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填写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</a:rPr>
              <a:t>有误，点击【驳回】，医师可重新提交信息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0930" y="964565"/>
            <a:ext cx="6716395" cy="36747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0295" y="1876425"/>
            <a:ext cx="6717030" cy="309054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审核免考申请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14935" y="1339215"/>
            <a:ext cx="209169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审核业务水平免考的申请材料，医师符合免考条件，可视为业务水平测评合格。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lvl="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具体免考条件已省里文件为准。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480" y="1133475"/>
            <a:ext cx="6906895" cy="388874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05990" y="2999740"/>
            <a:ext cx="856615" cy="256540"/>
          </a:xfrm>
          <a:prstGeom prst="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V="1">
            <a:off x="8153400" y="2908300"/>
            <a:ext cx="582295" cy="348615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83810" y="3006725"/>
            <a:ext cx="360045" cy="1517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监考管理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635" y="1144905"/>
            <a:ext cx="224536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监控医师考核进度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+mn-ea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查看考生是否存在作弊，标记疑似作弊考生。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联系当地行政，可以取消作弊标记</a:t>
            </a:r>
            <a:endParaRPr lang="zh-CN" altLang="zh-CN" sz="1600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420" y="952500"/>
            <a:ext cx="6899910" cy="40862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24550" y="4016375"/>
            <a:ext cx="26212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已标记：疑似作弊，等待行政确认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/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已认定：行政确认作弊，考核不合格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90740" y="3183890"/>
            <a:ext cx="316865" cy="368300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362950" y="2809875"/>
            <a:ext cx="496570" cy="293370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71435" y="2249170"/>
            <a:ext cx="1249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查看、标记疑似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1200"/>
          </a:p>
        </p:txBody>
      </p:sp>
      <p:cxnSp>
        <p:nvCxnSpPr>
          <p:cNvPr id="13" name="直接箭头连接符 12"/>
          <p:cNvCxnSpPr>
            <a:endCxn id="11" idx="0"/>
          </p:cNvCxnSpPr>
          <p:nvPr/>
        </p:nvCxnSpPr>
        <p:spPr>
          <a:xfrm>
            <a:off x="8183880" y="2424430"/>
            <a:ext cx="427355" cy="385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6910070" y="3628390"/>
            <a:ext cx="375920" cy="419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034280" y="280987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100320" y="280987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34280" y="3432810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034280" y="298386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034280" y="320865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考核进度管理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7150" y="1374775"/>
            <a:ext cx="194564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通过考核状态进行筛选，查询</a:t>
            </a: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医师的考核进度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支持多条件筛选</a:t>
            </a:r>
            <a:r>
              <a:rPr lang="en-US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/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查询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医疗卫生机构操作介绍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0580" y="965835"/>
            <a:ext cx="6962140" cy="3775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9102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60198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noFill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4089705" y="0"/>
            <a:ext cx="5082870" cy="5143500"/>
            <a:chOff x="4073830" y="0"/>
            <a:chExt cx="5082870" cy="5143500"/>
          </a:xfrm>
        </p:grpSpPr>
        <p:pic>
          <p:nvPicPr>
            <p:cNvPr id="2" name="图片 1" descr="资源 6@2x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235" y="0"/>
              <a:ext cx="4899465" cy="5143500"/>
            </a:xfrm>
            <a:prstGeom prst="rect">
              <a:avLst/>
            </a:prstGeom>
          </p:spPr>
        </p:pic>
        <p:pic>
          <p:nvPicPr>
            <p:cNvPr id="3" name="图片 2" descr="资源 8@2x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830" y="0"/>
              <a:ext cx="2127047" cy="514350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6406004" y="1337350"/>
            <a:ext cx="2584450" cy="2707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7000" b="1" dirty="0">
                <a:solidFill>
                  <a:srgbClr val="33E3E0"/>
                </a:solidFill>
                <a:latin typeface="Arial" panose="020B0604020202090204"/>
                <a:ea typeface="Alibaba PuHuiTi Heavy"/>
                <a:cs typeface="Arial" panose="020B0604020202090204"/>
              </a:rPr>
              <a:t>02</a:t>
            </a:r>
            <a:endParaRPr kumimoji="1" lang="zh-CN" altLang="en-US" sz="17000" b="1" dirty="0">
              <a:solidFill>
                <a:srgbClr val="33E3E0"/>
              </a:solidFill>
              <a:latin typeface="Arial" panose="020B0604020202090204"/>
              <a:ea typeface="Alibaba PuHuiTi Heavy"/>
              <a:cs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52795" y="2200275"/>
            <a:ext cx="33197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  <a:latin typeface="+mj-lt"/>
                <a:ea typeface="Alibaba PuHuiTi"/>
                <a:cs typeface="Abadi MT Condensed Extra Bold"/>
              </a:rPr>
              <a:t>考核机构操作讲解</a:t>
            </a:r>
            <a:endParaRPr kumimoji="1" lang="zh-CN" altLang="en-US" sz="2400" b="1" dirty="0">
              <a:solidFill>
                <a:schemeClr val="tx1"/>
              </a:solidFill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 descr="医师服务logo（D透明版）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52" y="267540"/>
            <a:ext cx="1351738" cy="2879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42900" y="-19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487795" y="3967480"/>
            <a:ext cx="26847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sym typeface="+mn-ea"/>
              </a:rPr>
              <a:t>客服电话：</a:t>
            </a:r>
            <a:r>
              <a:rPr lang="en-US" altLang="zh-CN" sz="1600" b="1" dirty="0">
                <a:solidFill>
                  <a:srgbClr val="03735F"/>
                </a:solidFill>
                <a:latin typeface="+mn-ea"/>
                <a:sym typeface="+mn-ea"/>
              </a:rPr>
              <a:t>4006-199-113</a:t>
            </a:r>
            <a:endParaRPr lang="en-US" altLang="zh-CN" sz="1600" b="1" dirty="0">
              <a:solidFill>
                <a:srgbClr val="03735F"/>
              </a:solidFill>
              <a:latin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2465" y="4304665"/>
            <a:ext cx="34201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  <a:latin typeface="+mn-ea"/>
                <a:ea typeface="+mn-ea"/>
              </a:rPr>
              <a:t>系统地址：http://renew.cmda.net</a:t>
            </a:r>
            <a:endParaRPr lang="zh-CN" altLang="en-US" sz="1600" b="1" dirty="0">
              <a:solidFill>
                <a:srgbClr val="03735F"/>
              </a:solidFill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21580" y="4641850"/>
            <a:ext cx="415099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solidFill>
                  <a:srgbClr val="03735F"/>
                </a:solidFill>
              </a:rPr>
              <a:t>为了更好的操作体验，建议使用谷歌浏览器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8" name="图片 7" descr="中国医师协会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740" y="127000"/>
            <a:ext cx="576000" cy="56887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547" y="52070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操作流程介绍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78535" y="1316355"/>
            <a:ext cx="1750695" cy="5441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/>
              <a:t>查询负责考核的医疗卫生机构名单</a:t>
            </a:r>
            <a:endParaRPr lang="zh-CN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35305" y="2616200"/>
            <a:ext cx="2594610" cy="11811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l"/>
            <a:r>
              <a:rPr lang="zh-CN" altLang="en-US" sz="1400" dirty="0"/>
              <a:t>复核</a:t>
            </a:r>
            <a:endParaRPr lang="zh-CN" altLang="en-US" sz="1400" dirty="0"/>
          </a:p>
          <a:p>
            <a:pPr algn="l"/>
            <a:r>
              <a:rPr lang="en-US" altLang="zh-CN" sz="1400" dirty="0">
                <a:sym typeface="+mn-ea"/>
              </a:rPr>
              <a:t>1</a:t>
            </a:r>
            <a:r>
              <a:rPr lang="zh-CN" altLang="en-US" sz="1400" dirty="0">
                <a:sym typeface="+mn-ea"/>
              </a:rPr>
              <a:t>、上报医师信息</a:t>
            </a:r>
            <a:endParaRPr lang="zh-CN" altLang="en-US" sz="1400" dirty="0">
              <a:sym typeface="+mn-ea"/>
            </a:endParaRPr>
          </a:p>
          <a:p>
            <a:pPr algn="l"/>
            <a:r>
              <a:rPr lang="en-US" altLang="zh-CN" sz="1400" dirty="0">
                <a:sym typeface="+mn-ea"/>
              </a:rPr>
              <a:t>2</a:t>
            </a:r>
            <a:r>
              <a:rPr lang="zh-CN" altLang="en-US" sz="1400" dirty="0">
                <a:sym typeface="+mn-ea"/>
              </a:rPr>
              <a:t>、医师的工作成绩、职业道德</a:t>
            </a:r>
            <a:endParaRPr lang="zh-CN" altLang="en-US" sz="1400" dirty="0">
              <a:sym typeface="+mn-ea"/>
            </a:endParaRPr>
          </a:p>
          <a:p>
            <a:pPr algn="l"/>
            <a:r>
              <a:rPr lang="en-US" altLang="zh-CN" sz="1400" dirty="0">
                <a:sym typeface="+mn-ea"/>
              </a:rPr>
              <a:t>3</a:t>
            </a:r>
            <a:r>
              <a:rPr lang="zh-CN" altLang="en-US" sz="1400" dirty="0">
                <a:sym typeface="+mn-ea"/>
              </a:rPr>
              <a:t>、考核程序</a:t>
            </a:r>
            <a:endParaRPr lang="zh-CN" altLang="en-US" sz="1400" dirty="0"/>
          </a:p>
        </p:txBody>
      </p:sp>
      <p:sp>
        <p:nvSpPr>
          <p:cNvPr id="12" name="下箭头 15"/>
          <p:cNvSpPr/>
          <p:nvPr/>
        </p:nvSpPr>
        <p:spPr>
          <a:xfrm>
            <a:off x="1815465" y="1976120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94530" y="1417955"/>
            <a:ext cx="1635125" cy="55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zh-CN" altLang="en-US" sz="1400" dirty="0">
                <a:sym typeface="+mn-ea"/>
              </a:rPr>
              <a:t>复核免考申请资料</a:t>
            </a:r>
            <a:endParaRPr lang="zh-CN" altLang="en-US" sz="1400" dirty="0"/>
          </a:p>
        </p:txBody>
      </p:sp>
      <p:sp>
        <p:nvSpPr>
          <p:cNvPr id="19" name="下箭头 24"/>
          <p:cNvSpPr/>
          <p:nvPr/>
        </p:nvSpPr>
        <p:spPr>
          <a:xfrm>
            <a:off x="5205095" y="2162810"/>
            <a:ext cx="179705" cy="52451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22" name="肘形连接符 28"/>
          <p:cNvCxnSpPr/>
          <p:nvPr/>
        </p:nvCxnSpPr>
        <p:spPr>
          <a:xfrm flipV="1">
            <a:off x="5874385" y="2091690"/>
            <a:ext cx="1310005" cy="1181735"/>
          </a:xfrm>
          <a:prstGeom prst="bentConnector3">
            <a:avLst>
              <a:gd name="adj1" fmla="val 5002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2343150" y="4490720"/>
            <a:ext cx="4397375" cy="473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400" dirty="0"/>
              <a:t>管理考核进度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4459605" y="2873375"/>
            <a:ext cx="1805940" cy="558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400" dirty="0"/>
              <a:t>组织公共知识及业务水平测评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7184390" y="1860550"/>
            <a:ext cx="1406525" cy="4673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/>
          <a:p>
            <a:pPr algn="ctr"/>
            <a:r>
              <a:rPr lang="zh-CN" altLang="en-US" sz="1400" dirty="0"/>
              <a:t>审核监考信息</a:t>
            </a:r>
            <a:endParaRPr lang="zh-CN" altLang="en-US" sz="1400" dirty="0"/>
          </a:p>
        </p:txBody>
      </p:sp>
      <p:cxnSp>
        <p:nvCxnSpPr>
          <p:cNvPr id="20" name="肘形连接符 28"/>
          <p:cNvCxnSpPr>
            <a:stCxn id="11" idx="3"/>
          </p:cNvCxnSpPr>
          <p:nvPr/>
        </p:nvCxnSpPr>
        <p:spPr>
          <a:xfrm flipV="1">
            <a:off x="3129915" y="1918335"/>
            <a:ext cx="1329690" cy="128841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8699" y="266188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首页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45409" y="1256719"/>
            <a:ext cx="1927179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查看所负责考核的医师整体考核进度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查询管辖行政联系方式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查询待处理任务</a:t>
            </a:r>
            <a:endParaRPr lang="zh-CN" altLang="en-US" sz="1600">
              <a:solidFill>
                <a:srgbClr val="000000"/>
              </a:solidFill>
              <a:latin typeface="宋体" charset="0"/>
              <a:cs typeface="宋体" charset="0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rgbClr val="03735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005" y="960755"/>
            <a:ext cx="6995160" cy="39344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025" y="3547745"/>
            <a:ext cx="744855" cy="71818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8699" y="266188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负责医疗机构名单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93339" y="1787579"/>
            <a:ext cx="1927179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核对</a:t>
            </a: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所负责考核的医疗卫生机构名单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600" b="1" dirty="0">
              <a:solidFill>
                <a:srgbClr val="03735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280" y="1124585"/>
            <a:ext cx="6802755" cy="34366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6360" y="1306195"/>
            <a:ext cx="211264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按照考核程序，复核医师考核信息，包括适用考核程序及材料、工作成绩及职业道德评定等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005" y="1066165"/>
            <a:ext cx="6840220" cy="371157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981700" y="4439920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980" y="-101600"/>
            <a:ext cx="4866640" cy="52451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考核管理》一般程序复核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989330"/>
            <a:ext cx="2367915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复核医师执业信息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复核医疗卫生机构对医师工作成绩、职业道德评定意见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是否适用一般程序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如医师信息填写有误或不认可医疗卫生机构评定意见，点击【驳回】，医疗卫生机构重新审核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935" y="848360"/>
            <a:ext cx="6814185" cy="29165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885" y="3121025"/>
            <a:ext cx="6833235" cy="193548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7098030" y="264604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80" y="-101600"/>
            <a:ext cx="4866640" cy="52451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考核管理》简易程序复核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989330"/>
            <a:ext cx="2367915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复核医师执业信息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复核医疗卫生机构对医师工作成绩、职业道德评定意见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是否适合简易程序，复核申请材料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复核个人述职报告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ea typeface="宋体-简" panose="02010800040101010101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ea typeface="宋体-简" panose="02010800040101010101" charset="-122"/>
                <a:sym typeface="+mn-ea"/>
              </a:rPr>
              <a:t>如医师信息填写有误，点击【驳回】，允许医疗卫生机构重新审核</a:t>
            </a:r>
            <a:endParaRPr lang="zh-CN" altLang="en-US" sz="1600" b="1" dirty="0">
              <a:solidFill>
                <a:srgbClr val="03735F"/>
              </a:solidFill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025" y="791845"/>
            <a:ext cx="6708775" cy="3492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1880" y="1592580"/>
            <a:ext cx="6699250" cy="355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32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复核免考申请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14935" y="1339215"/>
            <a:ext cx="193802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复核业务水平免考的申请材料，医师符合免考条件，可视为业务水平测评合格</a:t>
            </a:r>
            <a:endParaRPr lang="zh-CN" altLang="en-US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3400" y="2405380"/>
            <a:ext cx="582295" cy="332740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075" y="986790"/>
            <a:ext cx="6597650" cy="40881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05075" y="2405380"/>
            <a:ext cx="856615" cy="256540"/>
          </a:xfrm>
          <a:prstGeom prst="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29300" y="2618740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审核监考信息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44450" y="1290955"/>
            <a:ext cx="233172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查看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医师</a:t>
            </a: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是否疑似作弊，标记疑似作弊考生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联系当地卫生行政机构，可取消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标记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5535" y="854075"/>
            <a:ext cx="6710680" cy="42373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375535" y="2341880"/>
            <a:ext cx="802005" cy="265430"/>
          </a:xfrm>
          <a:prstGeom prst="rect">
            <a:avLst/>
          </a:prstGeom>
          <a:solidFill>
            <a:srgbClr val="000000">
              <a:alpha val="0"/>
            </a:srgb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244840" y="2779395"/>
            <a:ext cx="633730" cy="386715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517765" y="2199005"/>
            <a:ext cx="1249680" cy="27559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查看、标记疑似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8244840" y="2419350"/>
            <a:ext cx="239395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116445" y="3166110"/>
            <a:ext cx="338455" cy="375285"/>
          </a:xfrm>
          <a:prstGeom prst="rect">
            <a:avLst/>
          </a:prstGeom>
          <a:solidFill>
            <a:srgbClr val="000000">
              <a:alpha val="0"/>
            </a:srgb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472555" y="385381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已标记：疑似作弊，等待行政确认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已认定：行政确认作弊，考核不合格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00320" y="280987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27320" y="301942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57470" y="322897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227320" y="3422015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资源 19@2x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37" y="0"/>
            <a:ext cx="4772077" cy="5143500"/>
          </a:xfrm>
          <a:prstGeom prst="rect">
            <a:avLst/>
          </a:prstGeom>
        </p:spPr>
      </p:pic>
      <p:pic>
        <p:nvPicPr>
          <p:cNvPr id="6" name="图片 5" descr="资源 21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5" y="152327"/>
            <a:ext cx="612000" cy="6395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409" y="284651"/>
            <a:ext cx="3503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solidFill>
                  <a:srgbClr val="1B1D42"/>
                </a:solidFill>
                <a:latin typeface="Abadi MT Condensed Extra Bold"/>
                <a:ea typeface="Alibaba PuHuiTi"/>
                <a:cs typeface="Abadi MT Condensed Extra Bold"/>
              </a:rPr>
              <a:t>考核进度管理</a:t>
            </a:r>
            <a:endParaRPr kumimoji="1" lang="zh-CN" altLang="en-US" sz="1600" b="1" dirty="0">
              <a:solidFill>
                <a:srgbClr val="1B1D42"/>
              </a:solidFill>
              <a:latin typeface="Abadi MT Condensed Extra Bold"/>
              <a:ea typeface="Alibaba PuHuiTi"/>
              <a:cs typeface="Abadi MT Condensed Extra Bold"/>
            </a:endParaRPr>
          </a:p>
        </p:txBody>
      </p:sp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4106333" y="49635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44780" y="1243965"/>
            <a:ext cx="210439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通过考核状态进行筛选查询</a:t>
            </a:r>
            <a:r>
              <a:rPr lang="zh-CN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医师的考核进度</a:t>
            </a: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en-US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支持多条件筛选</a:t>
            </a:r>
            <a:r>
              <a:rPr lang="en-US" altLang="zh-CN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/</a:t>
            </a:r>
            <a:r>
              <a:rPr lang="zh-CN" altLang="en-US" sz="16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宋体-简" panose="02010800040101010101" charset="-122"/>
                <a:ea typeface="宋体-简" panose="02010800040101010101" charset="-122"/>
                <a:sym typeface="+mn-ea"/>
              </a:rPr>
              <a:t>查询</a:t>
            </a:r>
            <a:endParaRPr lang="zh-CN" altLang="zh-CN" sz="1600" b="1" dirty="0">
              <a:solidFill>
                <a:schemeClr val="accent4">
                  <a:lumMod val="95000"/>
                  <a:lumOff val="5000"/>
                </a:schemeClr>
              </a:solidFill>
              <a:latin typeface="宋体-简" panose="02010800040101010101" charset="-122"/>
              <a:ea typeface="宋体-简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42640" y="15240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kumimoji="1" lang="zh-CN" altLang="en-US" b="1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ea typeface="Alibaba PuHuiTi"/>
                <a:cs typeface="Abadi MT Condensed Extra Bold"/>
              </a:rPr>
              <a:t>考核机构操作介绍</a:t>
            </a:r>
            <a:endParaRPr kumimoji="1" lang="zh-CN" altLang="en-US" b="1" dirty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ea typeface="Alibaba PuHuiTi"/>
              <a:cs typeface="Abadi MT Condensed Extra Bold"/>
            </a:endParaRPr>
          </a:p>
        </p:txBody>
      </p:sp>
      <p:pic>
        <p:nvPicPr>
          <p:cNvPr id="23" name="图片 22" descr="中国医师协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52400"/>
            <a:ext cx="576000" cy="5688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500" y="1113790"/>
            <a:ext cx="6727825" cy="385064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108065" y="4751070"/>
            <a:ext cx="282575" cy="119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医师服务log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52" y="266188"/>
            <a:ext cx="1312204" cy="287998"/>
          </a:xfrm>
          <a:prstGeom prst="rect">
            <a:avLst/>
          </a:prstGeom>
        </p:spPr>
      </p:pic>
      <p:pic>
        <p:nvPicPr>
          <p:cNvPr id="2" name="图片 1" descr="资源 9@4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030"/>
            <a:ext cx="9156700" cy="1398870"/>
          </a:xfrm>
          <a:prstGeom prst="rect">
            <a:avLst/>
          </a:prstGeom>
        </p:spPr>
      </p:pic>
      <p:pic>
        <p:nvPicPr>
          <p:cNvPr id="10" name="图片 9" descr="资源 18@2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22" y="1670647"/>
            <a:ext cx="3310540" cy="1522849"/>
          </a:xfrm>
          <a:prstGeom prst="rect">
            <a:avLst/>
          </a:prstGeom>
        </p:spPr>
      </p:pic>
      <p:sp>
        <p:nvSpPr>
          <p:cNvPr id="11" name="副标题 2"/>
          <p:cNvSpPr txBox="1"/>
          <p:nvPr/>
        </p:nvSpPr>
        <p:spPr>
          <a:xfrm>
            <a:off x="1108952" y="1926716"/>
            <a:ext cx="6858000" cy="915422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6600" b="1" kern="4700" spc="450" dirty="0">
                <a:solidFill>
                  <a:srgbClr val="30CFC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聆 听</a:t>
            </a:r>
            <a:endParaRPr lang="zh-CN" altLang="en-US" sz="6600" b="1" kern="4700" spc="450" dirty="0">
              <a:solidFill>
                <a:srgbClr val="30CFC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医声医事">
      <a:dk1>
        <a:srgbClr val="101224"/>
      </a:dk1>
      <a:lt1>
        <a:sysClr val="window" lastClr="FFFFFF"/>
      </a:lt1>
      <a:dk2>
        <a:srgbClr val="2293BB"/>
      </a:dk2>
      <a:lt2>
        <a:srgbClr val="36DFC6"/>
      </a:lt2>
      <a:accent1>
        <a:srgbClr val="F7263D"/>
      </a:accent1>
      <a:accent2>
        <a:srgbClr val="FD7E33"/>
      </a:accent2>
      <a:accent3>
        <a:srgbClr val="FDAF33"/>
      </a:accent3>
      <a:accent4>
        <a:srgbClr val="3C6AE0"/>
      </a:accent4>
      <a:accent5>
        <a:srgbClr val="1AC2C0"/>
      </a:accent5>
      <a:accent6>
        <a:srgbClr val="2294BC"/>
      </a:accent6>
      <a:hlink>
        <a:srgbClr val="FD7E33"/>
      </a:hlink>
      <a:folHlink>
        <a:srgbClr val="3B68DC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2623</Words>
  <Application>WPS 演示</Application>
  <PresentationFormat>全屏显示(16:9)</PresentationFormat>
  <Paragraphs>402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67" baseType="lpstr">
      <vt:lpstr>Arial</vt:lpstr>
      <vt:lpstr>方正书宋_GBK</vt:lpstr>
      <vt:lpstr>Wingdings</vt:lpstr>
      <vt:lpstr>Arial</vt:lpstr>
      <vt:lpstr>微软雅黑</vt:lpstr>
      <vt:lpstr>Alibaba PuHuiTi Bold</vt:lpstr>
      <vt:lpstr>Thonburi</vt:lpstr>
      <vt:lpstr>Abadi MT Condensed Extra Bold</vt:lpstr>
      <vt:lpstr>Alibaba PuHuiTi Heavy</vt:lpstr>
      <vt:lpstr>Alibaba PuHuiTi</vt:lpstr>
      <vt:lpstr>宋体</vt:lpstr>
      <vt:lpstr>宋体-简</vt:lpstr>
      <vt:lpstr>黑体</vt:lpstr>
      <vt:lpstr>Songti SC Bold</vt:lpstr>
      <vt:lpstr>汉仪旗黑</vt:lpstr>
      <vt:lpstr>汉仪中黑KW</vt:lpstr>
      <vt:lpstr>汉仪书宋二KW</vt:lpstr>
      <vt:lpstr>Arial Black</vt:lpstr>
      <vt:lpstr>Arial Unicode MS</vt:lpstr>
      <vt:lpstr>Calibri</vt:lpstr>
      <vt:lpstr>Helvetica Neue</vt:lpstr>
      <vt:lpstr>Abadi MT Condensed Extra Bold</vt:lpstr>
      <vt:lpstr>Alibaba PuHuiTi</vt:lpstr>
      <vt:lpstr>Alibaba PuHuiTi Bold</vt:lpstr>
      <vt:lpstr>Alibaba PuHuiTi Heavy</vt:lpstr>
      <vt:lpstr>微软雅黑</vt:lpstr>
      <vt:lpstr>黑体</vt:lpstr>
      <vt:lpstr>苹方-简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nohave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 yuki</dc:creator>
  <cp:lastModifiedBy>qiuhaipeng</cp:lastModifiedBy>
  <cp:revision>356</cp:revision>
  <dcterms:created xsi:type="dcterms:W3CDTF">2021-05-18T01:40:05Z</dcterms:created>
  <dcterms:modified xsi:type="dcterms:W3CDTF">2021-05-18T01:40:05Z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2052-3.6.0.5672</vt:lpwstr>
  </property>
</Properties>
</file>